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1" r:id="rId4"/>
    <p:sldId id="259" r:id="rId5"/>
    <p:sldId id="262" r:id="rId6"/>
    <p:sldId id="260" r:id="rId7"/>
    <p:sldId id="263"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FA914-A42D-43B5-99BF-00D1D899DC82}" type="datetimeFigureOut">
              <a:rPr lang="nl-NL" smtClean="0"/>
              <a:t>1-5-2017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DD22C-71D0-42F4-832F-37E350C48D7C}" type="slidenum">
              <a:rPr lang="nl-NL" smtClean="0"/>
              <a:t>‹nr.›</a:t>
            </a:fld>
            <a:endParaRPr lang="nl-NL"/>
          </a:p>
        </p:txBody>
      </p:sp>
    </p:spTree>
    <p:extLst>
      <p:ext uri="{BB962C8B-B14F-4D97-AF65-F5344CB8AC3E}">
        <p14:creationId xmlns:p14="http://schemas.microsoft.com/office/powerpoint/2010/main" val="379071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A8DD22C-71D0-42F4-832F-37E350C48D7C}" type="slidenum">
              <a:rPr lang="nl-NL" smtClean="0"/>
              <a:t>5</a:t>
            </a:fld>
            <a:endParaRPr lang="nl-NL"/>
          </a:p>
        </p:txBody>
      </p:sp>
    </p:spTree>
    <p:extLst>
      <p:ext uri="{BB962C8B-B14F-4D97-AF65-F5344CB8AC3E}">
        <p14:creationId xmlns:p14="http://schemas.microsoft.com/office/powerpoint/2010/main" val="246089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AB52F70-5CD4-40E9-BCC2-B362C76E7447}"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19442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AB52F70-5CD4-40E9-BCC2-B362C76E7447}"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238976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AB52F70-5CD4-40E9-BCC2-B362C76E7447}"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16414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AB52F70-5CD4-40E9-BCC2-B362C76E7447}"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88501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AB52F70-5CD4-40E9-BCC2-B362C76E7447}" type="datetimeFigureOut">
              <a:rPr lang="nl-NL" smtClean="0"/>
              <a:t>1-5-2017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310861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AB52F70-5CD4-40E9-BCC2-B362C76E7447}"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126459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AB52F70-5CD4-40E9-BCC2-B362C76E7447}" type="datetimeFigureOut">
              <a:rPr lang="nl-NL" smtClean="0"/>
              <a:t>1-5-2017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320480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AB52F70-5CD4-40E9-BCC2-B362C76E7447}" type="datetimeFigureOut">
              <a:rPr lang="nl-NL" smtClean="0"/>
              <a:t>1-5-2017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82824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AB52F70-5CD4-40E9-BCC2-B362C76E7447}" type="datetimeFigureOut">
              <a:rPr lang="nl-NL" smtClean="0"/>
              <a:t>1-5-2017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123672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AB52F70-5CD4-40E9-BCC2-B362C76E7447}"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252313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AB52F70-5CD4-40E9-BCC2-B362C76E7447}" type="datetimeFigureOut">
              <a:rPr lang="nl-NL" smtClean="0"/>
              <a:t>1-5-2017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0205A9-4108-44F6-97AE-0AEEE2ECC52E}" type="slidenum">
              <a:rPr lang="nl-NL" smtClean="0"/>
              <a:t>‹nr.›</a:t>
            </a:fld>
            <a:endParaRPr lang="nl-NL"/>
          </a:p>
        </p:txBody>
      </p:sp>
    </p:spTree>
    <p:extLst>
      <p:ext uri="{BB962C8B-B14F-4D97-AF65-F5344CB8AC3E}">
        <p14:creationId xmlns:p14="http://schemas.microsoft.com/office/powerpoint/2010/main" val="63299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45000">
              <a:schemeClr val="accent6">
                <a:lumMod val="40000"/>
                <a:lumOff val="60000"/>
              </a:schemeClr>
            </a:gs>
            <a:gs pos="70000">
              <a:schemeClr val="accent6">
                <a:lumMod val="60000"/>
                <a:lumOff val="40000"/>
              </a:schemeClr>
            </a:gs>
            <a:gs pos="100000">
              <a:schemeClr val="accent6">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52F70-5CD4-40E9-BCC2-B362C76E7447}" type="datetimeFigureOut">
              <a:rPr lang="nl-NL" smtClean="0"/>
              <a:t>1-5-2017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205A9-4108-44F6-97AE-0AEEE2ECC52E}" type="slidenum">
              <a:rPr lang="nl-NL" smtClean="0"/>
              <a:t>‹nr.›</a:t>
            </a:fld>
            <a:endParaRPr lang="nl-NL"/>
          </a:p>
        </p:txBody>
      </p:sp>
    </p:spTree>
    <p:extLst>
      <p:ext uri="{BB962C8B-B14F-4D97-AF65-F5344CB8AC3E}">
        <p14:creationId xmlns:p14="http://schemas.microsoft.com/office/powerpoint/2010/main" val="407094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99592" y="620688"/>
            <a:ext cx="7772400" cy="1470025"/>
          </a:xfrm>
        </p:spPr>
        <p:txBody>
          <a:bodyPr>
            <a:noAutofit/>
          </a:bodyPr>
          <a:lstStyle/>
          <a:p>
            <a:r>
              <a:rPr lang="nl-NL" sz="11500" dirty="0" smtClean="0">
                <a:latin typeface="Baskerville Old Face" panose="02020602080505020303" pitchFamily="18" charset="0"/>
                <a:ea typeface="Arial Unicode MS" panose="020B0604020202020204" pitchFamily="34" charset="-128"/>
                <a:cs typeface="Arial Unicode MS" panose="020B0604020202020204" pitchFamily="34" charset="-128"/>
              </a:rPr>
              <a:t>Sonny boy </a:t>
            </a:r>
            <a:endParaRPr lang="nl-NL" sz="11500" dirty="0">
              <a:latin typeface="Baskerville Old Face" panose="02020602080505020303" pitchFamily="18" charset="0"/>
              <a:ea typeface="Arial Unicode MS" panose="020B0604020202020204" pitchFamily="34" charset="-128"/>
              <a:cs typeface="Arial Unicode MS" panose="020B0604020202020204" pitchFamily="34" charset="-128"/>
            </a:endParaRPr>
          </a:p>
        </p:txBody>
      </p:sp>
      <p:sp>
        <p:nvSpPr>
          <p:cNvPr id="3" name="Ondertitel 2"/>
          <p:cNvSpPr>
            <a:spLocks noGrp="1"/>
          </p:cNvSpPr>
          <p:nvPr>
            <p:ph type="subTitle" idx="1"/>
          </p:nvPr>
        </p:nvSpPr>
        <p:spPr>
          <a:xfrm>
            <a:off x="1475656" y="2204864"/>
            <a:ext cx="6400800" cy="1752600"/>
          </a:xfrm>
        </p:spPr>
        <p:txBody>
          <a:bodyPr>
            <a:normAutofit/>
          </a:bodyPr>
          <a:lstStyle/>
          <a:p>
            <a:r>
              <a:rPr lang="nl-NL" sz="2400" dirty="0" smtClean="0">
                <a:solidFill>
                  <a:schemeClr val="accent6">
                    <a:lumMod val="50000"/>
                  </a:schemeClr>
                </a:solidFill>
                <a:latin typeface="Baskerville Old Face" panose="02020602080505020303" pitchFamily="18" charset="0"/>
              </a:rPr>
              <a:t>Boekopdracht 3</a:t>
            </a:r>
          </a:p>
          <a:p>
            <a:r>
              <a:rPr lang="nl-NL" sz="2400" dirty="0" smtClean="0">
                <a:solidFill>
                  <a:schemeClr val="accent6">
                    <a:lumMod val="50000"/>
                  </a:schemeClr>
                </a:solidFill>
                <a:latin typeface="Baskerville Old Face" panose="02020602080505020303" pitchFamily="18" charset="0"/>
              </a:rPr>
              <a:t>Collage/PowerPoint</a:t>
            </a:r>
          </a:p>
          <a:p>
            <a:endParaRPr lang="nl-NL" sz="2400" dirty="0">
              <a:solidFill>
                <a:schemeClr val="accent6">
                  <a:lumMod val="5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3816" b="85829" l="5729" r="42448"/>
                    </a14:imgEffect>
                  </a14:imgLayer>
                </a14:imgProps>
              </a:ext>
              <a:ext uri="{28A0092B-C50C-407E-A947-70E740481C1C}">
                <a14:useLocalDpi xmlns:a14="http://schemas.microsoft.com/office/drawing/2010/main" val="0"/>
              </a:ext>
            </a:extLst>
          </a:blip>
          <a:srcRect/>
          <a:stretch>
            <a:fillRect/>
          </a:stretch>
        </p:blipFill>
        <p:spPr bwMode="auto">
          <a:xfrm>
            <a:off x="323528" y="0"/>
            <a:ext cx="4977292" cy="804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92" b="99742" l="30556" r="87917"/>
                    </a14:imgEffect>
                  </a14:imgLayer>
                </a14:imgProps>
              </a:ext>
              <a:ext uri="{28A0092B-C50C-407E-A947-70E740481C1C}">
                <a14:useLocalDpi xmlns:a14="http://schemas.microsoft.com/office/drawing/2010/main" val="0"/>
              </a:ext>
            </a:extLst>
          </a:blip>
          <a:srcRect/>
          <a:stretch>
            <a:fillRect/>
          </a:stretch>
        </p:blipFill>
        <p:spPr bwMode="auto">
          <a:xfrm>
            <a:off x="3869820" y="3659088"/>
            <a:ext cx="5977630"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1" b="98889" l="16667" r="95625"/>
                    </a14:imgEffect>
                  </a14:imgLayer>
                </a14:imgProps>
              </a:ext>
              <a:ext uri="{28A0092B-C50C-407E-A947-70E740481C1C}">
                <a14:useLocalDpi xmlns:a14="http://schemas.microsoft.com/office/drawing/2010/main" val="0"/>
              </a:ext>
            </a:extLst>
          </a:blip>
          <a:srcRect/>
          <a:stretch>
            <a:fillRect/>
          </a:stretch>
        </p:blipFill>
        <p:spPr bwMode="auto">
          <a:xfrm>
            <a:off x="1403648" y="3284984"/>
            <a:ext cx="5545973" cy="311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72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2771800" y="2708920"/>
            <a:ext cx="3240360" cy="10801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smtClean="0">
                <a:solidFill>
                  <a:schemeClr val="accent6">
                    <a:lumMod val="50000"/>
                  </a:schemeClr>
                </a:solidFill>
                <a:latin typeface="Baskerville Old Face" panose="02020602080505020303" pitchFamily="18" charset="0"/>
              </a:rPr>
              <a:t>Algemeen</a:t>
            </a:r>
            <a:endParaRPr lang="nl-NL" sz="4000" dirty="0">
              <a:solidFill>
                <a:schemeClr val="accent6">
                  <a:lumMod val="50000"/>
                </a:schemeClr>
              </a:solidFill>
              <a:latin typeface="Baskerville Old Face" panose="02020602080505020303" pitchFamily="18" charset="0"/>
            </a:endParaRPr>
          </a:p>
        </p:txBody>
      </p:sp>
      <p:sp>
        <p:nvSpPr>
          <p:cNvPr id="11" name="Rechthoek 10"/>
          <p:cNvSpPr/>
          <p:nvPr/>
        </p:nvSpPr>
        <p:spPr>
          <a:xfrm>
            <a:off x="323528" y="4429567"/>
            <a:ext cx="4275647" cy="223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2589693" y="1487059"/>
            <a:ext cx="2880320" cy="461665"/>
          </a:xfrm>
          <a:prstGeom prst="rect">
            <a:avLst/>
          </a:prstGeom>
          <a:noFill/>
        </p:spPr>
        <p:txBody>
          <a:bodyPr wrap="square" rtlCol="0">
            <a:spAutoFit/>
          </a:bodyPr>
          <a:lstStyle/>
          <a:p>
            <a:r>
              <a:rPr lang="nl-NL" sz="2400" dirty="0" smtClean="0">
                <a:latin typeface="Baskerville Old Face" panose="02020602080505020303" pitchFamily="18" charset="0"/>
              </a:rPr>
              <a:t>Uitgeven in 2004</a:t>
            </a:r>
            <a:endParaRPr lang="nl-NL" sz="2400" dirty="0">
              <a:latin typeface="Baskerville Old Face" panose="02020602080505020303" pitchFamily="18" charset="0"/>
            </a:endParaRPr>
          </a:p>
        </p:txBody>
      </p:sp>
      <p:sp>
        <p:nvSpPr>
          <p:cNvPr id="4" name="Tekstvak 3"/>
          <p:cNvSpPr txBox="1"/>
          <p:nvPr/>
        </p:nvSpPr>
        <p:spPr>
          <a:xfrm>
            <a:off x="6040355" y="2811092"/>
            <a:ext cx="3168352" cy="461665"/>
          </a:xfrm>
          <a:prstGeom prst="rect">
            <a:avLst/>
          </a:prstGeom>
          <a:noFill/>
        </p:spPr>
        <p:txBody>
          <a:bodyPr wrap="square" rtlCol="0">
            <a:spAutoFit/>
          </a:bodyPr>
          <a:lstStyle/>
          <a:p>
            <a:r>
              <a:rPr lang="nl-NL" sz="2400" dirty="0">
                <a:latin typeface="Baskerville Old Face" panose="02020602080505020303" pitchFamily="18" charset="0"/>
              </a:rPr>
              <a:t>r</a:t>
            </a:r>
            <a:r>
              <a:rPr lang="nl-NL" sz="2400" dirty="0" smtClean="0">
                <a:latin typeface="Baskerville Old Face" panose="02020602080505020303" pitchFamily="18" charset="0"/>
              </a:rPr>
              <a:t>oman &amp; geschiedenis</a:t>
            </a:r>
            <a:endParaRPr lang="nl-NL" sz="2400" dirty="0">
              <a:latin typeface="Baskerville Old Face" panose="02020602080505020303"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041" y="114727"/>
            <a:ext cx="3600400" cy="239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5" b="22162"/>
          <a:stretch/>
        </p:blipFill>
        <p:spPr bwMode="auto">
          <a:xfrm>
            <a:off x="498557" y="4895817"/>
            <a:ext cx="3800195" cy="15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4836425" y="4198734"/>
            <a:ext cx="3168352" cy="461665"/>
          </a:xfrm>
          <a:prstGeom prst="rect">
            <a:avLst/>
          </a:prstGeom>
          <a:noFill/>
        </p:spPr>
        <p:txBody>
          <a:bodyPr wrap="square" rtlCol="0">
            <a:spAutoFit/>
          </a:bodyPr>
          <a:lstStyle/>
          <a:p>
            <a:r>
              <a:rPr lang="nl-NL" sz="2400" dirty="0" smtClean="0">
                <a:latin typeface="Baskerville Old Face" panose="02020602080505020303" pitchFamily="18" charset="0"/>
              </a:rPr>
              <a:t>Discriminatie </a:t>
            </a:r>
            <a:endParaRPr lang="nl-NL" sz="2400" dirty="0">
              <a:latin typeface="Baskerville Old Face" panose="02020602080505020303" pitchFamily="18" charset="0"/>
            </a:endParaRPr>
          </a:p>
        </p:txBody>
      </p:sp>
      <p:sp>
        <p:nvSpPr>
          <p:cNvPr id="7" name="Tekstvak 6"/>
          <p:cNvSpPr txBox="1"/>
          <p:nvPr/>
        </p:nvSpPr>
        <p:spPr>
          <a:xfrm>
            <a:off x="1232457" y="4429567"/>
            <a:ext cx="2880320" cy="461665"/>
          </a:xfrm>
          <a:prstGeom prst="rect">
            <a:avLst/>
          </a:prstGeom>
          <a:noFill/>
        </p:spPr>
        <p:txBody>
          <a:bodyPr wrap="square" rtlCol="0">
            <a:spAutoFit/>
          </a:bodyPr>
          <a:lstStyle/>
          <a:p>
            <a:r>
              <a:rPr lang="nl-NL" sz="2400" dirty="0" smtClean="0">
                <a:latin typeface="Baskerville Old Face" panose="02020602080505020303" pitchFamily="18" charset="0"/>
              </a:rPr>
              <a:t>Suriname</a:t>
            </a:r>
            <a:endParaRPr lang="nl-NL" sz="2400" dirty="0">
              <a:latin typeface="Baskerville Old Face" panose="02020602080505020303" pitchFamily="18" charset="0"/>
            </a:endParaRPr>
          </a:p>
        </p:txBody>
      </p:sp>
      <p:sp>
        <p:nvSpPr>
          <p:cNvPr id="8" name="Tekstvak 7"/>
          <p:cNvSpPr txBox="1"/>
          <p:nvPr/>
        </p:nvSpPr>
        <p:spPr>
          <a:xfrm>
            <a:off x="2598359" y="956279"/>
            <a:ext cx="2880320" cy="461665"/>
          </a:xfrm>
          <a:prstGeom prst="rect">
            <a:avLst/>
          </a:prstGeom>
          <a:noFill/>
        </p:spPr>
        <p:txBody>
          <a:bodyPr wrap="square" rtlCol="0">
            <a:spAutoFit/>
          </a:bodyPr>
          <a:lstStyle/>
          <a:p>
            <a:r>
              <a:rPr lang="nl-NL" sz="2400" dirty="0" smtClean="0">
                <a:latin typeface="Baskerville Old Face" panose="02020602080505020303" pitchFamily="18" charset="0"/>
              </a:rPr>
              <a:t>266 Blz.</a:t>
            </a:r>
            <a:endParaRPr lang="nl-NL" sz="2400" dirty="0">
              <a:latin typeface="Baskerville Old Face" panose="02020602080505020303" pitchFamily="18" charset="0"/>
            </a:endParaRPr>
          </a:p>
        </p:txBody>
      </p:sp>
      <p:sp>
        <p:nvSpPr>
          <p:cNvPr id="9" name="Tekstvak 8"/>
          <p:cNvSpPr txBox="1"/>
          <p:nvPr/>
        </p:nvSpPr>
        <p:spPr>
          <a:xfrm>
            <a:off x="5619683" y="190267"/>
            <a:ext cx="2880320" cy="461665"/>
          </a:xfrm>
          <a:prstGeom prst="rect">
            <a:avLst/>
          </a:prstGeom>
          <a:noFill/>
        </p:spPr>
        <p:txBody>
          <a:bodyPr wrap="square" rtlCol="0">
            <a:spAutoFit/>
          </a:bodyPr>
          <a:lstStyle/>
          <a:p>
            <a:r>
              <a:rPr lang="nl-NL" sz="2400" dirty="0" smtClean="0">
                <a:latin typeface="Baskerville Old Face" panose="02020602080505020303" pitchFamily="18" charset="0"/>
              </a:rPr>
              <a:t>Tweede wereldoorlog </a:t>
            </a:r>
            <a:endParaRPr lang="nl-NL" sz="2400" dirty="0">
              <a:latin typeface="Baskerville Old Face" panose="02020602080505020303" pitchFamily="18" charset="0"/>
            </a:endParaRPr>
          </a:p>
        </p:txBody>
      </p:sp>
      <p:sp>
        <p:nvSpPr>
          <p:cNvPr id="12" name="Rechthoek 11"/>
          <p:cNvSpPr/>
          <p:nvPr/>
        </p:nvSpPr>
        <p:spPr>
          <a:xfrm>
            <a:off x="323528" y="190267"/>
            <a:ext cx="2263911" cy="3598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859" y="651932"/>
            <a:ext cx="3226765" cy="167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36" y="363837"/>
            <a:ext cx="1962379" cy="317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kstvak 17"/>
          <p:cNvSpPr txBox="1"/>
          <p:nvPr/>
        </p:nvSpPr>
        <p:spPr>
          <a:xfrm>
            <a:off x="2587439" y="1982388"/>
            <a:ext cx="2880320" cy="461665"/>
          </a:xfrm>
          <a:prstGeom prst="rect">
            <a:avLst/>
          </a:prstGeom>
          <a:noFill/>
        </p:spPr>
        <p:txBody>
          <a:bodyPr wrap="square" rtlCol="0">
            <a:spAutoFit/>
          </a:bodyPr>
          <a:lstStyle/>
          <a:p>
            <a:r>
              <a:rPr lang="nl-NL" sz="2400" dirty="0" smtClean="0">
                <a:latin typeface="Baskerville Old Face" panose="02020602080505020303" pitchFamily="18" charset="0"/>
              </a:rPr>
              <a:t>Annejet van der Zijl</a:t>
            </a:r>
            <a:endParaRPr lang="nl-NL" sz="2400" dirty="0">
              <a:latin typeface="Baskerville Old Face" panose="02020602080505020303" pitchFamily="18" charset="0"/>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444" y="3548063"/>
            <a:ext cx="2471234" cy="32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2919" y="3770474"/>
            <a:ext cx="1877126"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kstvak 21"/>
          <p:cNvSpPr txBox="1"/>
          <p:nvPr/>
        </p:nvSpPr>
        <p:spPr>
          <a:xfrm>
            <a:off x="4869263" y="4699273"/>
            <a:ext cx="3168352" cy="461665"/>
          </a:xfrm>
          <a:prstGeom prst="rect">
            <a:avLst/>
          </a:prstGeom>
          <a:noFill/>
        </p:spPr>
        <p:txBody>
          <a:bodyPr wrap="square" rtlCol="0">
            <a:spAutoFit/>
          </a:bodyPr>
          <a:lstStyle/>
          <a:p>
            <a:r>
              <a:rPr lang="nl-NL" sz="2400" dirty="0" smtClean="0">
                <a:latin typeface="Baskerville Old Face" panose="02020602080505020303" pitchFamily="18" charset="0"/>
              </a:rPr>
              <a:t>Film </a:t>
            </a:r>
            <a:endParaRPr lang="nl-NL" sz="2400" dirty="0">
              <a:latin typeface="Baskerville Old Face" panose="02020602080505020303" pitchFamily="18" charset="0"/>
            </a:endParaRPr>
          </a:p>
        </p:txBody>
      </p:sp>
    </p:spTree>
    <p:extLst>
      <p:ext uri="{BB962C8B-B14F-4D97-AF65-F5344CB8AC3E}">
        <p14:creationId xmlns:p14="http://schemas.microsoft.com/office/powerpoint/2010/main" val="428428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4716016" y="5362484"/>
            <a:ext cx="4320480" cy="12961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chemeClr val="accent6">
                    <a:lumMod val="50000"/>
                  </a:schemeClr>
                </a:solidFill>
                <a:latin typeface="Baskerville Old Face" panose="02020602080505020303" pitchFamily="18" charset="0"/>
              </a:rPr>
              <a:t>Annejet van der Zijl</a:t>
            </a:r>
            <a:endParaRPr lang="nl-NL" sz="2800" dirty="0">
              <a:solidFill>
                <a:schemeClr val="accent6">
                  <a:lumMod val="50000"/>
                </a:schemeClr>
              </a:solidFill>
              <a:latin typeface="Baskerville Old Face" panose="02020602080505020303" pitchFamily="18"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961" y="146576"/>
            <a:ext cx="3213007" cy="481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374836" y="297445"/>
            <a:ext cx="1440160"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6 april 1962</a:t>
            </a:r>
          </a:p>
        </p:txBody>
      </p:sp>
      <p:sp>
        <p:nvSpPr>
          <p:cNvPr id="6" name="Tekstvak 5"/>
          <p:cNvSpPr txBox="1"/>
          <p:nvPr/>
        </p:nvSpPr>
        <p:spPr>
          <a:xfrm>
            <a:off x="241511" y="297445"/>
            <a:ext cx="936104"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55 jaar</a:t>
            </a:r>
          </a:p>
        </p:txBody>
      </p:sp>
      <p:sp>
        <p:nvSpPr>
          <p:cNvPr id="7" name="Tekstvak 6"/>
          <p:cNvSpPr txBox="1"/>
          <p:nvPr/>
        </p:nvSpPr>
        <p:spPr>
          <a:xfrm>
            <a:off x="243055" y="908720"/>
            <a:ext cx="2507436"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Schrijfster en historica  </a:t>
            </a:r>
          </a:p>
        </p:txBody>
      </p:sp>
      <p:sp>
        <p:nvSpPr>
          <p:cNvPr id="4" name="Tekstvak 3"/>
          <p:cNvSpPr txBox="1"/>
          <p:nvPr/>
        </p:nvSpPr>
        <p:spPr>
          <a:xfrm>
            <a:off x="2901104" y="297445"/>
            <a:ext cx="2683005"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Geboren in Leeuwarden </a:t>
            </a:r>
            <a:endParaRPr lang="nl-NL" sz="2000" dirty="0">
              <a:latin typeface="Baskerville Old Face" panose="02020602080505020303" pitchFamily="18" charset="0"/>
            </a:endParaRPr>
          </a:p>
        </p:txBody>
      </p:sp>
      <p:sp>
        <p:nvSpPr>
          <p:cNvPr id="9" name="Tekstvak 8"/>
          <p:cNvSpPr txBox="1"/>
          <p:nvPr/>
        </p:nvSpPr>
        <p:spPr>
          <a:xfrm>
            <a:off x="626792" y="5610446"/>
            <a:ext cx="3189406"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Kunstgeschiedenis in Utrecht    </a:t>
            </a:r>
          </a:p>
        </p:txBody>
      </p:sp>
      <p:sp>
        <p:nvSpPr>
          <p:cNvPr id="10" name="Tekstvak 9"/>
          <p:cNvSpPr txBox="1"/>
          <p:nvPr/>
        </p:nvSpPr>
        <p:spPr>
          <a:xfrm>
            <a:off x="241511" y="6260411"/>
            <a:ext cx="3959968"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Massacommunicatie in Amsterdam   </a:t>
            </a:r>
          </a:p>
        </p:txBody>
      </p:sp>
      <p:sp>
        <p:nvSpPr>
          <p:cNvPr id="11" name="Tekstvak 10"/>
          <p:cNvSpPr txBox="1"/>
          <p:nvPr/>
        </p:nvSpPr>
        <p:spPr>
          <a:xfrm>
            <a:off x="997744" y="4962374"/>
            <a:ext cx="2447502" cy="400110"/>
          </a:xfrm>
          <a:prstGeom prst="rect">
            <a:avLst/>
          </a:prstGeom>
          <a:solidFill>
            <a:schemeClr val="bg1"/>
          </a:solidFill>
        </p:spPr>
        <p:txBody>
          <a:bodyPr wrap="square" rtlCol="0">
            <a:spAutoFit/>
          </a:bodyPr>
          <a:lstStyle/>
          <a:p>
            <a:r>
              <a:rPr lang="nl-NL" sz="2000" dirty="0" err="1" smtClean="0">
                <a:latin typeface="Baskerville Old Face" panose="02020602080505020303" pitchFamily="18" charset="0"/>
              </a:rPr>
              <a:t>Journalism</a:t>
            </a:r>
            <a:r>
              <a:rPr lang="nl-NL" sz="2000" dirty="0" smtClean="0">
                <a:latin typeface="Baskerville Old Face" panose="02020602080505020303" pitchFamily="18" charset="0"/>
              </a:rPr>
              <a:t> in London</a:t>
            </a:r>
          </a:p>
        </p:txBody>
      </p:sp>
      <p:sp>
        <p:nvSpPr>
          <p:cNvPr id="12" name="Tekstvak 11"/>
          <p:cNvSpPr txBox="1"/>
          <p:nvPr/>
        </p:nvSpPr>
        <p:spPr>
          <a:xfrm>
            <a:off x="2865011" y="908720"/>
            <a:ext cx="2507436"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Misdaadverslaggeefster   </a:t>
            </a:r>
          </a:p>
        </p:txBody>
      </p:sp>
      <p:sp>
        <p:nvSpPr>
          <p:cNvPr id="13" name="Tekstvak 12"/>
          <p:cNvSpPr txBox="1"/>
          <p:nvPr/>
        </p:nvSpPr>
        <p:spPr>
          <a:xfrm>
            <a:off x="243055" y="1736486"/>
            <a:ext cx="2743893"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De Amerikaanse prinses   </a:t>
            </a:r>
          </a:p>
        </p:txBody>
      </p:sp>
      <p:sp>
        <p:nvSpPr>
          <p:cNvPr id="14" name="Tekstvak 13"/>
          <p:cNvSpPr txBox="1"/>
          <p:nvPr/>
        </p:nvSpPr>
        <p:spPr>
          <a:xfrm>
            <a:off x="243055" y="2354420"/>
            <a:ext cx="1056497"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Jagtlust </a:t>
            </a:r>
          </a:p>
        </p:txBody>
      </p:sp>
      <p:sp>
        <p:nvSpPr>
          <p:cNvPr id="15" name="Tekstvak 14"/>
          <p:cNvSpPr txBox="1"/>
          <p:nvPr/>
        </p:nvSpPr>
        <p:spPr>
          <a:xfrm>
            <a:off x="1477226" y="2354420"/>
            <a:ext cx="1337770"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Sonny boy   </a:t>
            </a:r>
          </a:p>
        </p:txBody>
      </p:sp>
      <p:sp>
        <p:nvSpPr>
          <p:cNvPr id="16" name="Tekstvak 15"/>
          <p:cNvSpPr txBox="1"/>
          <p:nvPr/>
        </p:nvSpPr>
        <p:spPr>
          <a:xfrm>
            <a:off x="3210431" y="1722964"/>
            <a:ext cx="1211533"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Bernhard </a:t>
            </a:r>
          </a:p>
        </p:txBody>
      </p:sp>
      <p:sp>
        <p:nvSpPr>
          <p:cNvPr id="17" name="Tekstvak 16"/>
          <p:cNvSpPr txBox="1"/>
          <p:nvPr/>
        </p:nvSpPr>
        <p:spPr>
          <a:xfrm>
            <a:off x="4529753" y="1709442"/>
            <a:ext cx="875695"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Anna </a:t>
            </a:r>
          </a:p>
        </p:txBody>
      </p:sp>
      <p:sp>
        <p:nvSpPr>
          <p:cNvPr id="18" name="Tekstvak 17"/>
          <p:cNvSpPr txBox="1"/>
          <p:nvPr/>
        </p:nvSpPr>
        <p:spPr>
          <a:xfrm>
            <a:off x="3037473" y="2354420"/>
            <a:ext cx="1205133" cy="400110"/>
          </a:xfrm>
          <a:prstGeom prst="rect">
            <a:avLst/>
          </a:prstGeom>
          <a:solidFill>
            <a:schemeClr val="bg1"/>
          </a:solidFill>
        </p:spPr>
        <p:txBody>
          <a:bodyPr wrap="square" rtlCol="0">
            <a:spAutoFit/>
          </a:bodyPr>
          <a:lstStyle/>
          <a:p>
            <a:r>
              <a:rPr lang="nl-NL" sz="2000" dirty="0" smtClean="0">
                <a:solidFill>
                  <a:schemeClr val="accent6">
                    <a:lumMod val="50000"/>
                  </a:schemeClr>
                </a:solidFill>
                <a:latin typeface="Baskerville Old Face" panose="02020602080505020303" pitchFamily="18" charset="0"/>
              </a:rPr>
              <a:t>Boeken</a:t>
            </a:r>
          </a:p>
        </p:txBody>
      </p:sp>
      <p:sp>
        <p:nvSpPr>
          <p:cNvPr id="20" name="Tekstvak 19"/>
          <p:cNvSpPr txBox="1"/>
          <p:nvPr/>
        </p:nvSpPr>
        <p:spPr>
          <a:xfrm>
            <a:off x="209579" y="3307081"/>
            <a:ext cx="2507436"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Gouden ganzenveer</a:t>
            </a:r>
          </a:p>
        </p:txBody>
      </p:sp>
      <p:sp>
        <p:nvSpPr>
          <p:cNvPr id="22" name="Tekstvak 21"/>
          <p:cNvSpPr txBox="1"/>
          <p:nvPr/>
        </p:nvSpPr>
        <p:spPr>
          <a:xfrm>
            <a:off x="223508" y="3933056"/>
            <a:ext cx="3416531"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Amsterdamprijs voor de kunst  </a:t>
            </a:r>
          </a:p>
        </p:txBody>
      </p:sp>
      <p:sp>
        <p:nvSpPr>
          <p:cNvPr id="23" name="Tekstvak 22"/>
          <p:cNvSpPr txBox="1"/>
          <p:nvPr/>
        </p:nvSpPr>
        <p:spPr>
          <a:xfrm>
            <a:off x="2947761" y="3307081"/>
            <a:ext cx="2507436" cy="400110"/>
          </a:xfrm>
          <a:prstGeom prst="rect">
            <a:avLst/>
          </a:prstGeom>
          <a:solidFill>
            <a:schemeClr val="bg1"/>
          </a:solidFill>
        </p:spPr>
        <p:txBody>
          <a:bodyPr wrap="square" rtlCol="0">
            <a:spAutoFit/>
          </a:bodyPr>
          <a:lstStyle/>
          <a:p>
            <a:r>
              <a:rPr lang="nl-NL" sz="2000" dirty="0" smtClean="0">
                <a:latin typeface="Baskerville Old Face" panose="02020602080505020303" pitchFamily="18" charset="0"/>
              </a:rPr>
              <a:t>M. J. Brusseprijs</a:t>
            </a:r>
          </a:p>
        </p:txBody>
      </p:sp>
    </p:spTree>
    <p:extLst>
      <p:ext uri="{BB962C8B-B14F-4D97-AF65-F5344CB8AC3E}">
        <p14:creationId xmlns:p14="http://schemas.microsoft.com/office/powerpoint/2010/main" val="135854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084168" y="13854"/>
            <a:ext cx="2736304" cy="4247317"/>
          </a:xfrm>
          <a:prstGeom prst="rect">
            <a:avLst/>
          </a:prstGeom>
          <a:solidFill>
            <a:schemeClr val="bg1"/>
          </a:solidFill>
        </p:spPr>
        <p:txBody>
          <a:bodyPr wrap="square" rtlCol="0">
            <a:spAutoFit/>
          </a:bodyPr>
          <a:lstStyle/>
          <a:p>
            <a:r>
              <a:rPr lang="nl-NL" b="1" dirty="0" smtClean="0">
                <a:latin typeface="Baskerville Old Face" panose="02020602080505020303" pitchFamily="18" charset="0"/>
              </a:rPr>
              <a:t>Rika van der lans</a:t>
            </a:r>
          </a:p>
          <a:p>
            <a:r>
              <a:rPr lang="nl-NL" dirty="0" smtClean="0">
                <a:latin typeface="Baskerville Old Face" panose="02020602080505020303" pitchFamily="18" charset="0"/>
              </a:rPr>
              <a:t>Is een Nederlandse vrouw. Die verliefd wordt op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tijdens zijn tijd in Nederland. Ze krijgen samen een kind en trouwt met hem. Dit accepteer de man niet waarmee ze is gescheiden en daarom haalt hij alle kinderen van haar uit het huwelijk met hem bij haar weg. Ze richt een pension op in de hoop dat de kinderen haar komen opzoeken.</a:t>
            </a:r>
            <a:endParaRPr lang="nl-NL" dirty="0">
              <a:latin typeface="Baskerville Old Face" panose="02020602080505020303" pitchFamily="18" charset="0"/>
            </a:endParaRPr>
          </a:p>
        </p:txBody>
      </p:sp>
      <p:sp>
        <p:nvSpPr>
          <p:cNvPr id="6" name="Tekstvak 5"/>
          <p:cNvSpPr txBox="1"/>
          <p:nvPr/>
        </p:nvSpPr>
        <p:spPr>
          <a:xfrm>
            <a:off x="3203848" y="0"/>
            <a:ext cx="2736304" cy="4247317"/>
          </a:xfrm>
          <a:prstGeom prst="rect">
            <a:avLst/>
          </a:prstGeom>
          <a:solidFill>
            <a:schemeClr val="bg1"/>
          </a:solidFill>
        </p:spPr>
        <p:txBody>
          <a:bodyPr wrap="square" rtlCol="0">
            <a:spAutoFit/>
          </a:bodyPr>
          <a:lstStyle/>
          <a:p>
            <a:r>
              <a:rPr lang="nl-NL" b="1" dirty="0" err="1" smtClean="0">
                <a:latin typeface="Baskerville Old Face" panose="02020602080505020303" pitchFamily="18" charset="0"/>
              </a:rPr>
              <a:t>Waldy</a:t>
            </a:r>
            <a:r>
              <a:rPr lang="nl-NL" b="1" dirty="0" smtClean="0">
                <a:latin typeface="Baskerville Old Face" panose="02020602080505020303" pitchFamily="18" charset="0"/>
              </a:rPr>
              <a:t>  lans </a:t>
            </a:r>
          </a:p>
          <a:p>
            <a:r>
              <a:rPr lang="nl-NL" dirty="0" err="1" smtClean="0">
                <a:latin typeface="Baskerville Old Face" panose="02020602080505020303" pitchFamily="18" charset="0"/>
              </a:rPr>
              <a:t>Waldy</a:t>
            </a:r>
            <a:r>
              <a:rPr lang="nl-NL" dirty="0" smtClean="0">
                <a:latin typeface="Baskerville Old Face" panose="02020602080505020303" pitchFamily="18" charset="0"/>
              </a:rPr>
              <a:t> lans ook wel </a:t>
            </a:r>
            <a:r>
              <a:rPr lang="nl-NL" dirty="0" err="1" smtClean="0">
                <a:latin typeface="Baskerville Old Face" panose="02020602080505020303" pitchFamily="18" charset="0"/>
              </a:rPr>
              <a:t>sonny</a:t>
            </a:r>
            <a:r>
              <a:rPr lang="nl-NL" dirty="0" smtClean="0">
                <a:latin typeface="Baskerville Old Face" panose="02020602080505020303" pitchFamily="18" charset="0"/>
              </a:rPr>
              <a:t> boy genoemd is de zoon van Rika en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Hij werd geboren op 17 november 1929. Hij houd net zoals zijn vader van de zee en zwemmen. Hij gaat eerst met de familie Lans wonen maar voelt daar zich niet prettig en veranderd zijn naam naar </a:t>
            </a:r>
            <a:r>
              <a:rPr lang="nl-NL" dirty="0" err="1" smtClean="0">
                <a:latin typeface="Baskerville Old Face" panose="02020602080505020303" pitchFamily="18" charset="0"/>
              </a:rPr>
              <a:t>Nods</a:t>
            </a:r>
            <a:r>
              <a:rPr lang="nl-NL" dirty="0" smtClean="0">
                <a:latin typeface="Baskerville Old Face" panose="02020602080505020303" pitchFamily="18" charset="0"/>
              </a:rPr>
              <a:t>. Daar voelt hij zich thuis. Hij wordt een journalist en later begint hij een gezin.</a:t>
            </a:r>
            <a:endParaRPr lang="nl-NL" dirty="0">
              <a:latin typeface="Baskerville Old Face" panose="02020602080505020303" pitchFamily="18" charset="0"/>
            </a:endParaRPr>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11815"/>
          <a:stretch/>
        </p:blipFill>
        <p:spPr bwMode="auto">
          <a:xfrm>
            <a:off x="3189334" y="4581128"/>
            <a:ext cx="3046485" cy="193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251520" y="0"/>
            <a:ext cx="2736304" cy="2862322"/>
          </a:xfrm>
          <a:prstGeom prst="rect">
            <a:avLst/>
          </a:prstGeom>
          <a:solidFill>
            <a:schemeClr val="bg1"/>
          </a:solidFill>
        </p:spPr>
        <p:txBody>
          <a:bodyPr wrap="square" rtlCol="0">
            <a:spAutoFit/>
          </a:bodyPr>
          <a:lstStyle/>
          <a:p>
            <a:r>
              <a:rPr lang="nl-NL" b="1" dirty="0" err="1" smtClean="0">
                <a:latin typeface="Baskerville Old Face" panose="02020602080505020303" pitchFamily="18" charset="0"/>
              </a:rPr>
              <a:t>Waldemar</a:t>
            </a:r>
            <a:r>
              <a:rPr lang="nl-NL" b="1" dirty="0" smtClean="0">
                <a:latin typeface="Baskerville Old Face" panose="02020602080505020303" pitchFamily="18" charset="0"/>
              </a:rPr>
              <a:t> </a:t>
            </a:r>
            <a:r>
              <a:rPr lang="nl-NL" b="1" dirty="0" err="1" smtClean="0">
                <a:latin typeface="Baskerville Old Face" panose="02020602080505020303" pitchFamily="18" charset="0"/>
              </a:rPr>
              <a:t>Nods</a:t>
            </a:r>
            <a:endParaRPr lang="nl-NL" b="1" dirty="0">
              <a:latin typeface="Baskerville Old Face" panose="02020602080505020303" pitchFamily="18" charset="0"/>
            </a:endParaRPr>
          </a:p>
          <a:p>
            <a:r>
              <a:rPr lang="nl-NL" dirty="0" smtClean="0">
                <a:latin typeface="Baskerville Old Face" panose="02020602080505020303" pitchFamily="18" charset="0"/>
              </a:rPr>
              <a:t>Een donkere jonge met een rijke familie uit Suriname. Hij houd van de zee en zwemmen wat in het eerste stukje van het boek al duidelijk wordt. Hij is naar Nederland gegaan om daar te studeren. Het is een nette man.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38" y="3115585"/>
            <a:ext cx="2689679" cy="268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a:xfrm>
            <a:off x="107504" y="5333381"/>
            <a:ext cx="3446932" cy="13681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chemeClr val="accent6">
                    <a:lumMod val="50000"/>
                  </a:schemeClr>
                </a:solidFill>
                <a:latin typeface="Baskerville Old Face" panose="02020602080505020303" pitchFamily="18" charset="0"/>
              </a:rPr>
              <a:t>Hoofdpersonen</a:t>
            </a:r>
            <a:r>
              <a:rPr lang="nl-NL" sz="1400" dirty="0" smtClean="0">
                <a:solidFill>
                  <a:schemeClr val="accent6">
                    <a:lumMod val="50000"/>
                  </a:schemeClr>
                </a:solidFill>
                <a:latin typeface="Baskerville Old Face" panose="02020602080505020303" pitchFamily="18" charset="0"/>
              </a:rPr>
              <a:t> </a:t>
            </a:r>
            <a:endParaRPr lang="nl-NL" sz="1400" dirty="0">
              <a:solidFill>
                <a:schemeClr val="accent6">
                  <a:lumMod val="50000"/>
                </a:schemeClr>
              </a:solidFill>
              <a:latin typeface="Baskerville Old Face" panose="02020602080505020303" pitchFamily="18"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709" y="4778423"/>
            <a:ext cx="2312763" cy="154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263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p:cNvSpPr/>
          <p:nvPr/>
        </p:nvSpPr>
        <p:spPr>
          <a:xfrm>
            <a:off x="1627165" y="188640"/>
            <a:ext cx="5544616"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accent6">
                    <a:lumMod val="50000"/>
                  </a:schemeClr>
                </a:solidFill>
                <a:latin typeface="Baskerville Old Face" panose="02020602080505020303" pitchFamily="18" charset="0"/>
              </a:rPr>
              <a:t>Samenvatting van het verhaal </a:t>
            </a:r>
            <a:endParaRPr lang="nl-NL" sz="2400" dirty="0">
              <a:solidFill>
                <a:schemeClr val="accent6">
                  <a:lumMod val="50000"/>
                </a:schemeClr>
              </a:solidFill>
              <a:latin typeface="Baskerville Old Face" panose="02020602080505020303" pitchFamily="18" charset="0"/>
            </a:endParaRPr>
          </a:p>
        </p:txBody>
      </p:sp>
      <p:sp>
        <p:nvSpPr>
          <p:cNvPr id="4" name="Tekstvak 3"/>
          <p:cNvSpPr txBox="1"/>
          <p:nvPr/>
        </p:nvSpPr>
        <p:spPr>
          <a:xfrm>
            <a:off x="323528" y="1700808"/>
            <a:ext cx="8568952" cy="4801314"/>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Het verhaal gaat zoals je in de vorige dia hebt kunnen zien over Rika van der Lans en </a:t>
            </a:r>
            <a:r>
              <a:rPr lang="nl-NL" dirty="0" err="1" smtClean="0">
                <a:latin typeface="Baskerville Old Face" panose="02020602080505020303" pitchFamily="18" charset="0"/>
              </a:rPr>
              <a:t>Waldemar</a:t>
            </a:r>
            <a:r>
              <a:rPr lang="nl-NL" dirty="0">
                <a:latin typeface="Baskerville Old Face" panose="02020602080505020303" pitchFamily="18" charset="0"/>
              </a:rPr>
              <a:t> </a:t>
            </a:r>
            <a:r>
              <a:rPr lang="nl-NL" dirty="0" err="1" smtClean="0">
                <a:latin typeface="Baskerville Old Face" panose="02020602080505020303" pitchFamily="18" charset="0"/>
              </a:rPr>
              <a:t>Nods</a:t>
            </a:r>
            <a:r>
              <a:rPr lang="nl-NL" dirty="0" smtClean="0">
                <a:latin typeface="Baskerville Old Face" panose="02020602080505020303" pitchFamily="18" charset="0"/>
              </a:rPr>
              <a:t>. Rika is getrouwd met de man Willem Hagenaar en samen hebben ze vier kinderen genaamd Henk, Jan, Wim en Bertha. Willem moet voor zijn werk naar Goeree verhuizen. Rika is daar niet gelukkig en verhuist met de kinderen terug naar Den Haag. Ze hebben het daar niet makkelijk. Ze heeft het Financieel niet makkelijk en ze moet vier kinderen in haar eentje opvoeden. Ondanks het financiële aspect neemt ze toch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in huis zodat hij een handje kan helpen. Al snel worden ze verliefd en raakt Rika zwanger. Jan en Wim zijn het hier niet mee eens en gaat terug naar hun vader. Willem is ook harstikke boos en wil de scheidingspapieren niet tekenen. Hij haalt advocaten erbij en die zorgen er voor dat Rika haar kinderen maar één keer per jaar mag zien. Hier is ze natuurlijk niet blij mee en ze besluit een pension op te starten in </a:t>
            </a:r>
            <a:r>
              <a:rPr lang="nl-NL" dirty="0" err="1" smtClean="0">
                <a:latin typeface="Baskerville Old Face" panose="02020602080505020303" pitchFamily="18" charset="0"/>
              </a:rPr>
              <a:t>scheveningen</a:t>
            </a:r>
            <a:r>
              <a:rPr lang="nl-NL" dirty="0" smtClean="0">
                <a:latin typeface="Baskerville Old Face" panose="02020602080505020303" pitchFamily="18" charset="0"/>
              </a:rPr>
              <a:t> in de hoop dat haar kinderen haar komen opzoeken. Ondertussen hebben ze een zoon genaamd </a:t>
            </a:r>
            <a:r>
              <a:rPr lang="nl-NL" dirty="0" err="1" smtClean="0">
                <a:latin typeface="Baskerville Old Face" panose="02020602080505020303" pitchFamily="18" charset="0"/>
              </a:rPr>
              <a:t>Waldy</a:t>
            </a:r>
            <a:r>
              <a:rPr lang="nl-NL" dirty="0" smtClean="0">
                <a:latin typeface="Baskerville Old Face" panose="02020602080505020303" pitchFamily="18" charset="0"/>
              </a:rPr>
              <a:t> gekregen. Eind jaren dertig trouwen Rika en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Tijdens de tweede wereldoorlog vangen ze Joden op in het pension. Dit loopt al snel verkeerd af.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en Rika werden naar een kamp gestuurd en het liep helaas voor beide niet goed af. </a:t>
            </a:r>
            <a:r>
              <a:rPr lang="nl-NL" dirty="0" err="1" smtClean="0">
                <a:latin typeface="Baskerville Old Face" panose="02020602080505020303" pitchFamily="18" charset="0"/>
              </a:rPr>
              <a:t>Waldy</a:t>
            </a:r>
            <a:r>
              <a:rPr lang="nl-NL" dirty="0" smtClean="0">
                <a:latin typeface="Baskerville Old Face" panose="02020602080505020303" pitchFamily="18" charset="0"/>
              </a:rPr>
              <a:t> heeft nadat ze werden opgepakt eerst bij familie van Rika gewoond en toen bij Familie van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a:t>
            </a:r>
            <a:r>
              <a:rPr lang="nl-NL" dirty="0" err="1" smtClean="0">
                <a:latin typeface="Baskerville Old Face" panose="02020602080505020303" pitchFamily="18" charset="0"/>
              </a:rPr>
              <a:t>Waldy</a:t>
            </a:r>
            <a:r>
              <a:rPr lang="nl-NL" dirty="0" smtClean="0">
                <a:latin typeface="Baskerville Old Face" panose="02020602080505020303" pitchFamily="18" charset="0"/>
              </a:rPr>
              <a:t> werd een journalist en startte een eigen gezin op/</a:t>
            </a:r>
          </a:p>
        </p:txBody>
      </p:sp>
    </p:spTree>
    <p:extLst>
      <p:ext uri="{BB962C8B-B14F-4D97-AF65-F5344CB8AC3E}">
        <p14:creationId xmlns:p14="http://schemas.microsoft.com/office/powerpoint/2010/main" val="416765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148137"/>
            <a:ext cx="3672408" cy="923330"/>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ik heb voor dit boek gekozen omdat ik de tweede wereldoorlog een heel interessant onderwerp vind.</a:t>
            </a:r>
            <a:endParaRPr lang="nl-NL" dirty="0">
              <a:latin typeface="Baskerville Old Face" panose="02020602080505020303" pitchFamily="18" charset="0"/>
            </a:endParaRPr>
          </a:p>
        </p:txBody>
      </p:sp>
      <p:sp>
        <p:nvSpPr>
          <p:cNvPr id="4" name="Tekstvak 3"/>
          <p:cNvSpPr txBox="1"/>
          <p:nvPr/>
        </p:nvSpPr>
        <p:spPr>
          <a:xfrm>
            <a:off x="323528" y="1407610"/>
            <a:ext cx="3689041" cy="1477328"/>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Het lezen van het verhaal verliep prima. Ik had geen moeite er mee om snel in het verhaal te komen. We was het in het begin een beetje verwarrend. Maar het was makkelijk te lezen.</a:t>
            </a:r>
            <a:endParaRPr lang="nl-NL" dirty="0">
              <a:latin typeface="Baskerville Old Face" panose="02020602080505020303" pitchFamily="18" charset="0"/>
            </a:endParaRPr>
          </a:p>
        </p:txBody>
      </p:sp>
      <p:sp>
        <p:nvSpPr>
          <p:cNvPr id="5" name="Tekstvak 4"/>
          <p:cNvSpPr txBox="1"/>
          <p:nvPr/>
        </p:nvSpPr>
        <p:spPr>
          <a:xfrm>
            <a:off x="4283968" y="148137"/>
            <a:ext cx="4608512" cy="1200329"/>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Ik vond het een spannend verhaal omdat er goed beschreven wordt wat er allemaal gebeurt tijdens de tijd dat Rika en </a:t>
            </a:r>
            <a:r>
              <a:rPr lang="nl-NL" dirty="0" err="1" smtClean="0">
                <a:latin typeface="Baskerville Old Face" panose="02020602080505020303" pitchFamily="18" charset="0"/>
              </a:rPr>
              <a:t>Waldemar</a:t>
            </a:r>
            <a:r>
              <a:rPr lang="nl-NL" dirty="0" smtClean="0">
                <a:latin typeface="Baskerville Old Face" panose="02020602080505020303" pitchFamily="18" charset="0"/>
              </a:rPr>
              <a:t> in de kampen zitten.</a:t>
            </a:r>
            <a:endParaRPr lang="nl-NL" dirty="0">
              <a:latin typeface="Baskerville Old Face" panose="02020602080505020303"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418" y="1632377"/>
            <a:ext cx="4467612"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al 5"/>
          <p:cNvSpPr/>
          <p:nvPr/>
        </p:nvSpPr>
        <p:spPr>
          <a:xfrm>
            <a:off x="4860811" y="4437112"/>
            <a:ext cx="3454826" cy="10081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solidFill>
                  <a:schemeClr val="accent6">
                    <a:lumMod val="50000"/>
                  </a:schemeClr>
                </a:solidFill>
                <a:latin typeface="Baskerville Old Face" panose="02020602080505020303" pitchFamily="18" charset="0"/>
              </a:rPr>
              <a:t>Mening</a:t>
            </a:r>
            <a:r>
              <a:rPr lang="nl-NL" dirty="0" smtClean="0">
                <a:solidFill>
                  <a:schemeClr val="accent6">
                    <a:lumMod val="50000"/>
                  </a:schemeClr>
                </a:solidFill>
                <a:latin typeface="Baskerville Old Face" panose="02020602080505020303" pitchFamily="18" charset="0"/>
              </a:rPr>
              <a:t> </a:t>
            </a:r>
            <a:endParaRPr lang="nl-NL" dirty="0">
              <a:solidFill>
                <a:schemeClr val="accent6">
                  <a:lumMod val="50000"/>
                </a:schemeClr>
              </a:solidFill>
              <a:latin typeface="Baskerville Old Face" panose="02020602080505020303" pitchFamily="18" charset="0"/>
            </a:endParaRPr>
          </a:p>
        </p:txBody>
      </p:sp>
      <p:sp>
        <p:nvSpPr>
          <p:cNvPr id="10" name="Tekstvak 9"/>
          <p:cNvSpPr txBox="1"/>
          <p:nvPr/>
        </p:nvSpPr>
        <p:spPr>
          <a:xfrm>
            <a:off x="4354418" y="5661248"/>
            <a:ext cx="4467612" cy="923330"/>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Het verhaal is in chronologische volgorde geschreven. De verteltijd is 220 bladzijden. De </a:t>
            </a:r>
            <a:r>
              <a:rPr lang="nl-NL" dirty="0" err="1" smtClean="0">
                <a:latin typeface="Baskerville Old Face" panose="02020602080505020303" pitchFamily="18" charset="0"/>
              </a:rPr>
              <a:t>verteldetijd</a:t>
            </a:r>
            <a:r>
              <a:rPr lang="nl-NL" dirty="0" smtClean="0">
                <a:latin typeface="Baskerville Old Face" panose="02020602080505020303" pitchFamily="18" charset="0"/>
              </a:rPr>
              <a:t> is 60 jaar.</a:t>
            </a:r>
            <a:endParaRPr lang="nl-NL" dirty="0">
              <a:latin typeface="Baskerville Old Face" panose="02020602080505020303" pitchFamily="18" charset="0"/>
            </a:endParaRP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14" y="3140968"/>
            <a:ext cx="3496868" cy="198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406361" y="5338082"/>
            <a:ext cx="3496868" cy="646331"/>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 Het verhaal is geschreven vanuit een auctoriaal vertellers perspectief. </a:t>
            </a:r>
            <a:endParaRPr lang="nl-NL" dirty="0">
              <a:latin typeface="Baskerville Old Face" panose="02020602080505020303" pitchFamily="18" charset="0"/>
            </a:endParaRPr>
          </a:p>
        </p:txBody>
      </p:sp>
      <p:sp>
        <p:nvSpPr>
          <p:cNvPr id="9" name="Tekstvak 8"/>
          <p:cNvSpPr txBox="1"/>
          <p:nvPr/>
        </p:nvSpPr>
        <p:spPr>
          <a:xfrm>
            <a:off x="406361" y="6122913"/>
            <a:ext cx="3496868" cy="646331"/>
          </a:xfrm>
          <a:prstGeom prst="rect">
            <a:avLst/>
          </a:prstGeom>
          <a:solidFill>
            <a:schemeClr val="bg1"/>
          </a:solidFill>
        </p:spPr>
        <p:txBody>
          <a:bodyPr wrap="square" rtlCol="0">
            <a:spAutoFit/>
          </a:bodyPr>
          <a:lstStyle/>
          <a:p>
            <a:r>
              <a:rPr lang="nl-NL" dirty="0" smtClean="0">
                <a:latin typeface="Baskerville Old Face" panose="02020602080505020303" pitchFamily="18" charset="0"/>
              </a:rPr>
              <a:t>Liefde speelt een grote rol in dit verhaal.</a:t>
            </a:r>
            <a:endParaRPr lang="nl-NL" dirty="0">
              <a:latin typeface="Baskerville Old Face" panose="02020602080505020303" pitchFamily="18" charset="0"/>
            </a:endParaRPr>
          </a:p>
        </p:txBody>
      </p:sp>
    </p:spTree>
    <p:extLst>
      <p:ext uri="{BB962C8B-B14F-4D97-AF65-F5344CB8AC3E}">
        <p14:creationId xmlns:p14="http://schemas.microsoft.com/office/powerpoint/2010/main" val="31070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915816" y="2420888"/>
            <a:ext cx="2736304" cy="1754326"/>
          </a:xfrm>
          <a:prstGeom prst="rect">
            <a:avLst/>
          </a:prstGeom>
          <a:noFill/>
        </p:spPr>
        <p:txBody>
          <a:bodyPr wrap="square" rtlCol="0">
            <a:spAutoFit/>
          </a:bodyPr>
          <a:lstStyle/>
          <a:p>
            <a:r>
              <a:rPr lang="nl-NL" dirty="0" smtClean="0">
                <a:latin typeface="Baskerville Old Face" panose="02020602080505020303" pitchFamily="18" charset="0"/>
              </a:rPr>
              <a:t>Nienke </a:t>
            </a:r>
            <a:r>
              <a:rPr lang="nl-NL" dirty="0" err="1" smtClean="0">
                <a:latin typeface="Baskerville Old Face" panose="02020602080505020303" pitchFamily="18" charset="0"/>
              </a:rPr>
              <a:t>Cuperus</a:t>
            </a:r>
            <a:endParaRPr lang="nl-NL" dirty="0" smtClean="0">
              <a:latin typeface="Baskerville Old Face" panose="02020602080505020303" pitchFamily="18" charset="0"/>
            </a:endParaRPr>
          </a:p>
          <a:p>
            <a:r>
              <a:rPr lang="nl-NL" dirty="0" smtClean="0">
                <a:latin typeface="Baskerville Old Face" panose="02020602080505020303" pitchFamily="18" charset="0"/>
              </a:rPr>
              <a:t>4 havo A</a:t>
            </a:r>
          </a:p>
          <a:p>
            <a:r>
              <a:rPr lang="nl-NL" dirty="0" smtClean="0">
                <a:latin typeface="Baskerville Old Face" panose="02020602080505020303" pitchFamily="18" charset="0"/>
              </a:rPr>
              <a:t>Boekopdracht 3</a:t>
            </a:r>
          </a:p>
          <a:p>
            <a:r>
              <a:rPr lang="nl-NL" dirty="0" smtClean="0">
                <a:latin typeface="Baskerville Old Face" panose="02020602080505020303" pitchFamily="18" charset="0"/>
              </a:rPr>
              <a:t>Nederlands </a:t>
            </a:r>
          </a:p>
          <a:p>
            <a:endParaRPr lang="nl-NL" dirty="0" smtClean="0">
              <a:latin typeface="Baskerville Old Face" panose="02020602080505020303" pitchFamily="18" charset="0"/>
            </a:endParaRPr>
          </a:p>
          <a:p>
            <a:endParaRPr lang="nl-NL" dirty="0">
              <a:latin typeface="Baskerville Old Face" panose="02020602080505020303" pitchFamily="18" charset="0"/>
            </a:endParaRPr>
          </a:p>
        </p:txBody>
      </p:sp>
    </p:spTree>
    <p:extLst>
      <p:ext uri="{BB962C8B-B14F-4D97-AF65-F5344CB8AC3E}">
        <p14:creationId xmlns:p14="http://schemas.microsoft.com/office/powerpoint/2010/main" val="113113982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678</Words>
  <Application>Microsoft Office PowerPoint</Application>
  <PresentationFormat>Diavoorstelling (4:3)</PresentationFormat>
  <Paragraphs>51</Paragraphs>
  <Slides>7</Slides>
  <Notes>1</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Kantoorthema</vt:lpstr>
      <vt:lpstr>Sonny boy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Sonny boy</dc:title>
  <dc:creator>Gebruiker</dc:creator>
  <cp:lastModifiedBy>Gebruiker</cp:lastModifiedBy>
  <cp:revision>21</cp:revision>
  <dcterms:created xsi:type="dcterms:W3CDTF">2017-05-01T15:09:02Z</dcterms:created>
  <dcterms:modified xsi:type="dcterms:W3CDTF">2017-05-01T22:16:28Z</dcterms:modified>
</cp:coreProperties>
</file>